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91691" y="4906826"/>
            <a:ext cx="9557214" cy="2730513"/>
          </a:xfrm>
          <a:prstGeom prst="rect">
            <a:avLst/>
          </a:prstGeom>
        </p:spPr>
        <p:txBody>
          <a:bodyPr anchor="t" rtlCol="false" tIns="0" lIns="0" bIns="0" rIns="0">
            <a:spAutoFit/>
          </a:bodyPr>
          <a:lstStyle/>
          <a:p>
            <a:pPr>
              <a:lnSpc>
                <a:spcPts val="10723"/>
              </a:lnSpc>
            </a:pPr>
            <a:r>
              <a:rPr lang="en-US" sz="8936">
                <a:solidFill>
                  <a:srgbClr val="56AEFF"/>
                </a:solidFill>
                <a:latin typeface="Now Bold"/>
              </a:rPr>
              <a:t>PLANNING AND RECRUITMENT</a:t>
            </a:r>
          </a:p>
        </p:txBody>
      </p:sp>
      <p:sp>
        <p:nvSpPr>
          <p:cNvPr name="Freeform 10" id="10"/>
          <p:cNvSpPr/>
          <p:nvPr/>
        </p:nvSpPr>
        <p:spPr>
          <a:xfrm flipH="false" flipV="false" rot="0">
            <a:off x="-295175" y="-161905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91691" y="3426545"/>
            <a:ext cx="10849780" cy="1489806"/>
          </a:xfrm>
          <a:prstGeom prst="rect">
            <a:avLst/>
          </a:prstGeom>
        </p:spPr>
        <p:txBody>
          <a:bodyPr anchor="t" rtlCol="false" tIns="0" lIns="0" bIns="0" rIns="0">
            <a:spAutoFit/>
          </a:bodyPr>
          <a:lstStyle/>
          <a:p>
            <a:pPr algn="ctr">
              <a:lnSpc>
                <a:spcPts val="12171"/>
              </a:lnSpc>
            </a:pPr>
            <a:r>
              <a:rPr lang="en-US" sz="8693">
                <a:solidFill>
                  <a:srgbClr val="FFFFFF"/>
                </a:solidFill>
                <a:latin typeface="Canva Sans Bold"/>
              </a:rPr>
              <a:t>HUMAN RESOURCE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975436" y="2133492"/>
            <a:ext cx="8545192" cy="1320472"/>
          </a:xfrm>
          <a:prstGeom prst="rect">
            <a:avLst/>
          </a:prstGeom>
        </p:spPr>
        <p:txBody>
          <a:bodyPr anchor="t" rtlCol="false" tIns="0" lIns="0" bIns="0" rIns="0">
            <a:spAutoFit/>
          </a:bodyPr>
          <a:lstStyle/>
          <a:p>
            <a:pPr algn="l" marL="0" indent="0" lvl="0">
              <a:lnSpc>
                <a:spcPts val="5128"/>
              </a:lnSpc>
              <a:spcBef>
                <a:spcPct val="0"/>
              </a:spcBef>
            </a:pPr>
            <a:r>
              <a:rPr lang="en-US" sz="4273">
                <a:solidFill>
                  <a:srgbClr val="FFFFFF"/>
                </a:solidFill>
                <a:latin typeface="Now Bold"/>
              </a:rPr>
              <a:t>WHAT IS HUMAN RESOURCE PLANNING</a:t>
            </a:r>
          </a:p>
        </p:txBody>
      </p:sp>
      <p:sp>
        <p:nvSpPr>
          <p:cNvPr name="Freeform 9" id="9"/>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5520658" y="5182483"/>
            <a:ext cx="1142373" cy="11423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3" id="13"/>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5520658" y="7125268"/>
            <a:ext cx="1142373" cy="114237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7" id="17"/>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6975436" y="3396814"/>
            <a:ext cx="10433231" cy="3583939"/>
          </a:xfrm>
          <a:prstGeom prst="rect">
            <a:avLst/>
          </a:prstGeom>
        </p:spPr>
        <p:txBody>
          <a:bodyPr anchor="t" rtlCol="false" tIns="0" lIns="0" bIns="0" rIns="0">
            <a:spAutoFit/>
          </a:bodyPr>
          <a:lstStyle/>
          <a:p>
            <a:pPr algn="just">
              <a:lnSpc>
                <a:spcPts val="4060"/>
              </a:lnSpc>
            </a:pPr>
          </a:p>
          <a:p>
            <a:pPr algn="just">
              <a:lnSpc>
                <a:spcPts val="4060"/>
              </a:lnSpc>
            </a:pPr>
            <a:r>
              <a:rPr lang="en-US" sz="2900">
                <a:solidFill>
                  <a:srgbClr val="FFFFFF"/>
                </a:solidFill>
                <a:latin typeface="Canva Sans Bold"/>
              </a:rPr>
              <a:t>Human resource planning is a process that helps companies identify the current and future HR needs they'll need to address to meet their strategic goals. It's a process by which the human resources requirements of a given company are clearly identified, and a plan is put in place to ensure that those needs are met.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6" id="16"/>
          <p:cNvSpPr/>
          <p:nvPr/>
        </p:nvSpPr>
        <p:spPr>
          <a:xfrm flipH="false" flipV="false" rot="0">
            <a:off x="764912" y="1337306"/>
            <a:ext cx="11042622" cy="6409814"/>
          </a:xfrm>
          <a:custGeom>
            <a:avLst/>
            <a:gdLst/>
            <a:ahLst/>
            <a:cxnLst/>
            <a:rect r="r" b="b" t="t" l="l"/>
            <a:pathLst>
              <a:path h="6409814" w="11042622">
                <a:moveTo>
                  <a:pt x="0" y="0"/>
                </a:moveTo>
                <a:lnTo>
                  <a:pt x="11042622" y="0"/>
                </a:lnTo>
                <a:lnTo>
                  <a:pt x="11042622" y="6409814"/>
                </a:lnTo>
                <a:lnTo>
                  <a:pt x="0" y="6409814"/>
                </a:lnTo>
                <a:lnTo>
                  <a:pt x="0" y="0"/>
                </a:lnTo>
                <a:close/>
              </a:path>
            </a:pathLst>
          </a:custGeom>
          <a:blipFill>
            <a:blip r:embed="rId6">
              <a:alphaModFix amt="95000"/>
            </a:blip>
            <a:stretch>
              <a:fillRect l="0" t="-680" r="0" b="-13722"/>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1589434"/>
            <a:ext cx="8245699" cy="1443990"/>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IMPORTANCE OF HUMAN RESOURCE PLANNING</a:t>
            </a:r>
          </a:p>
        </p:txBody>
      </p:sp>
      <p:sp>
        <p:nvSpPr>
          <p:cNvPr name="AutoShape 7" id="7"/>
          <p:cNvSpPr/>
          <p:nvPr/>
        </p:nvSpPr>
        <p:spPr>
          <a:xfrm>
            <a:off x="5021151" y="4214734"/>
            <a:ext cx="8735422" cy="0"/>
          </a:xfrm>
          <a:prstGeom prst="line">
            <a:avLst/>
          </a:prstGeom>
          <a:ln cap="flat" w="47625">
            <a:solidFill>
              <a:srgbClr val="145DA0"/>
            </a:solidFill>
            <a:prstDash val="solid"/>
            <a:headEnd type="none" len="sm" w="sm"/>
            <a:tailEnd type="none" len="sm" w="sm"/>
          </a:ln>
        </p:spPr>
      </p:sp>
      <p:sp>
        <p:nvSpPr>
          <p:cNvPr name="AutoShape 8" id="8"/>
          <p:cNvSpPr/>
          <p:nvPr/>
        </p:nvSpPr>
        <p:spPr>
          <a:xfrm>
            <a:off x="5021151" y="9913612"/>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937552" y="3802882"/>
            <a:ext cx="6902620" cy="5750835"/>
          </a:xfrm>
          <a:prstGeom prst="rect">
            <a:avLst/>
          </a:prstGeom>
        </p:spPr>
        <p:txBody>
          <a:bodyPr anchor="t" rtlCol="false" tIns="0" lIns="0" bIns="0" rIns="0">
            <a:spAutoFit/>
          </a:bodyPr>
          <a:lstStyle/>
          <a:p>
            <a:pPr algn="just" marL="0" indent="0" lvl="0">
              <a:lnSpc>
                <a:spcPts val="4161"/>
              </a:lnSpc>
              <a:spcBef>
                <a:spcPct val="0"/>
              </a:spcBef>
            </a:pPr>
          </a:p>
          <a:p>
            <a:pPr algn="just" marL="0" indent="0" lvl="0">
              <a:lnSpc>
                <a:spcPts val="4161"/>
              </a:lnSpc>
              <a:spcBef>
                <a:spcPct val="0"/>
              </a:spcBef>
            </a:pPr>
            <a:r>
              <a:rPr lang="en-US" sz="3015" strike="noStrike" u="none">
                <a:solidFill>
                  <a:srgbClr val="FFFFFF"/>
                </a:solidFill>
                <a:latin typeface="DM Sans"/>
              </a:rPr>
              <a:t>Organizations must be able to adapt their human capital to sustain the continuous shifts in technology, local and global economics, product innovation, and culture. Human resource planning is integral to maximizing a well-equipped workforce, and it offers other advantages that assist in accomplishing your organization's mission.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772045" y="76200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0" r="-21503" b="0"/>
              </a:stretch>
            </a:blipFill>
          </p:spPr>
        </p:sp>
      </p:grpSp>
      <p:sp>
        <p:nvSpPr>
          <p:cNvPr name="Freeform 5" id="5"/>
          <p:cNvSpPr/>
          <p:nvPr/>
        </p:nvSpPr>
        <p:spPr>
          <a:xfrm flipH="false" flipV="false" rot="0">
            <a:off x="-4760172" y="7678317"/>
            <a:ext cx="6452848" cy="5596379"/>
          </a:xfrm>
          <a:custGeom>
            <a:avLst/>
            <a:gdLst/>
            <a:ahLst/>
            <a:cxnLst/>
            <a:rect r="r" b="b" t="t" l="l"/>
            <a:pathLst>
              <a:path h="5596379" w="6452848">
                <a:moveTo>
                  <a:pt x="0" y="0"/>
                </a:moveTo>
                <a:lnTo>
                  <a:pt x="6452848" y="0"/>
                </a:lnTo>
                <a:lnTo>
                  <a:pt x="6452848"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256127" y="2839424"/>
            <a:ext cx="9111274" cy="6493456"/>
          </a:xfrm>
          <a:custGeom>
            <a:avLst/>
            <a:gdLst/>
            <a:ahLst/>
            <a:cxnLst/>
            <a:rect r="r" b="b" t="t" l="l"/>
            <a:pathLst>
              <a:path h="6493456" w="9111274">
                <a:moveTo>
                  <a:pt x="0" y="0"/>
                </a:moveTo>
                <a:lnTo>
                  <a:pt x="9111273" y="0"/>
                </a:lnTo>
                <a:lnTo>
                  <a:pt x="9111273" y="6493456"/>
                </a:lnTo>
                <a:lnTo>
                  <a:pt x="0" y="6493456"/>
                </a:lnTo>
                <a:lnTo>
                  <a:pt x="0" y="0"/>
                </a:lnTo>
                <a:close/>
              </a:path>
            </a:pathLst>
          </a:custGeom>
          <a:blipFill>
            <a:blip r:embed="rId5"/>
            <a:stretch>
              <a:fillRect l="-24080" t="-26845" r="-22431" b="0"/>
            </a:stretch>
          </a:blipFill>
        </p:spPr>
      </p:sp>
      <p:sp>
        <p:nvSpPr>
          <p:cNvPr name="TextBox 8" id="8"/>
          <p:cNvSpPr txBox="true"/>
          <p:nvPr/>
        </p:nvSpPr>
        <p:spPr>
          <a:xfrm rot="0">
            <a:off x="3009058" y="1696508"/>
            <a:ext cx="11461709" cy="854600"/>
          </a:xfrm>
          <a:prstGeom prst="rect">
            <a:avLst/>
          </a:prstGeom>
        </p:spPr>
        <p:txBody>
          <a:bodyPr anchor="t" rtlCol="false" tIns="0" lIns="0" bIns="0" rIns="0">
            <a:spAutoFit/>
          </a:bodyPr>
          <a:lstStyle/>
          <a:p>
            <a:pPr algn="ctr" marL="0" indent="0" lvl="0">
              <a:lnSpc>
                <a:spcPts val="6656"/>
              </a:lnSpc>
              <a:spcBef>
                <a:spcPct val="0"/>
              </a:spcBef>
            </a:pPr>
            <a:r>
              <a:rPr lang="en-US" sz="5547">
                <a:solidFill>
                  <a:srgbClr val="FFFFFF"/>
                </a:solidFill>
                <a:latin typeface="Now Bold"/>
              </a:rPr>
              <a:t>HOW TO CREATE AN HR PLAN</a:t>
            </a:r>
          </a:p>
        </p:txBody>
      </p:sp>
      <p:grpSp>
        <p:nvGrpSpPr>
          <p:cNvPr name="Group 9" id="9"/>
          <p:cNvGrpSpPr/>
          <p:nvPr/>
        </p:nvGrpSpPr>
        <p:grpSpPr>
          <a:xfrm rot="-5400000">
            <a:off x="13910984" y="5350835"/>
            <a:ext cx="1119566" cy="9655157"/>
            <a:chOff x="0" y="0"/>
            <a:chExt cx="294865" cy="2542922"/>
          </a:xfrm>
        </p:grpSpPr>
        <p:sp>
          <p:nvSpPr>
            <p:cNvPr name="Freeform 10" id="10"/>
            <p:cNvSpPr/>
            <p:nvPr/>
          </p:nvSpPr>
          <p:spPr>
            <a:xfrm flipH="false" flipV="false" rot="0">
              <a:off x="0" y="0"/>
              <a:ext cx="294865" cy="2542922"/>
            </a:xfrm>
            <a:custGeom>
              <a:avLst/>
              <a:gdLst/>
              <a:ahLst/>
              <a:cxnLst/>
              <a:rect r="r" b="b" t="t" l="l"/>
              <a:pathLst>
                <a:path h="2542922" w="294865">
                  <a:moveTo>
                    <a:pt x="0" y="0"/>
                  </a:moveTo>
                  <a:lnTo>
                    <a:pt x="294865" y="0"/>
                  </a:lnTo>
                  <a:lnTo>
                    <a:pt x="294865" y="2542922"/>
                  </a:lnTo>
                  <a:lnTo>
                    <a:pt x="0" y="2542922"/>
                  </a:lnTo>
                  <a:close/>
                </a:path>
              </a:pathLst>
            </a:custGeom>
            <a:solidFill>
              <a:srgbClr val="145DA0"/>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12" id="12"/>
          <p:cNvSpPr/>
          <p:nvPr/>
        </p:nvSpPr>
        <p:spPr>
          <a:xfrm flipH="false" flipV="false" rot="0">
            <a:off x="-295175" y="-1323875"/>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107069"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5775" t="0" r="-5728" b="0"/>
              </a:stretch>
            </a:blipFill>
          </p:spPr>
        </p:sp>
      </p:grpSp>
      <p:sp>
        <p:nvSpPr>
          <p:cNvPr name="Freeform 5" id="5"/>
          <p:cNvSpPr/>
          <p:nvPr/>
        </p:nvSpPr>
        <p:spPr>
          <a:xfrm flipH="false" flipV="false" rot="0">
            <a:off x="-4844839" y="79831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4700900" y="-3835356"/>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393780" y="806282"/>
            <a:ext cx="13423387" cy="1899958"/>
          </a:xfrm>
          <a:prstGeom prst="rect">
            <a:avLst/>
          </a:prstGeom>
        </p:spPr>
        <p:txBody>
          <a:bodyPr anchor="t" rtlCol="false" tIns="0" lIns="0" bIns="0" rIns="0">
            <a:spAutoFit/>
          </a:bodyPr>
          <a:lstStyle/>
          <a:p>
            <a:pPr algn="ctr" marL="0" indent="0" lvl="0">
              <a:lnSpc>
                <a:spcPts val="7445"/>
              </a:lnSpc>
              <a:spcBef>
                <a:spcPct val="0"/>
              </a:spcBef>
            </a:pPr>
            <a:r>
              <a:rPr lang="en-US" sz="6204">
                <a:solidFill>
                  <a:srgbClr val="FFFFFF"/>
                </a:solidFill>
                <a:latin typeface="Now Bold"/>
              </a:rPr>
              <a:t>WHAT IS RECRUITMENT IN HUMAN RESOURCES</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8009467" y="3226858"/>
            <a:ext cx="9249833" cy="5033645"/>
          </a:xfrm>
          <a:prstGeom prst="rect">
            <a:avLst/>
          </a:prstGeom>
        </p:spPr>
        <p:txBody>
          <a:bodyPr anchor="t" rtlCol="false" tIns="0" lIns="0" bIns="0" rIns="0">
            <a:spAutoFit/>
          </a:bodyPr>
          <a:lstStyle/>
          <a:p>
            <a:pPr algn="just">
              <a:lnSpc>
                <a:spcPts val="4480"/>
              </a:lnSpc>
            </a:pPr>
            <a:r>
              <a:rPr lang="en-US" sz="3200">
                <a:solidFill>
                  <a:srgbClr val="FFFFFF"/>
                </a:solidFill>
                <a:latin typeface="Canva Sans"/>
              </a:rPr>
              <a:t>Recruitment is the process of finding and hiring the best-qualified candidate from within or outside of an organization for a job opening in a timely and cost- effective manner. The recruitment process includes analyzing the requirements of a job, attracting employees to that job, screening and selecting applicants, hiring, and integrating the new employee into the organization.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86145" y="1183530"/>
            <a:ext cx="6992751" cy="8074770"/>
            <a:chOff x="0" y="0"/>
            <a:chExt cx="5499100" cy="6350000"/>
          </a:xfrm>
        </p:grpSpPr>
        <p:sp>
          <p:nvSpPr>
            <p:cNvPr name="Freeform 3" id="3"/>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4" id="4"/>
          <p:cNvGrpSpPr>
            <a:grpSpLocks noChangeAspect="true"/>
          </p:cNvGrpSpPr>
          <p:nvPr/>
        </p:nvGrpSpPr>
        <p:grpSpPr>
          <a:xfrm rot="0">
            <a:off x="11133783" y="1354012"/>
            <a:ext cx="6697476" cy="7733806"/>
            <a:chOff x="0" y="0"/>
            <a:chExt cx="5499100" cy="6350000"/>
          </a:xfrm>
        </p:grpSpPr>
        <p:sp>
          <p:nvSpPr>
            <p:cNvPr name="Freeform 5" id="5"/>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0" t="-14868" r="0" b="-14868"/>
              </a:stretch>
            </a:blipFill>
          </p:spPr>
        </p:sp>
      </p:grpSp>
      <p:sp>
        <p:nvSpPr>
          <p:cNvPr name="Freeform 6" id="6"/>
          <p:cNvSpPr/>
          <p:nvPr/>
        </p:nvSpPr>
        <p:spPr>
          <a:xfrm flipH="false" flipV="false" rot="0">
            <a:off x="16655021" y="8844504"/>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57088" y="-121980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81645" y="2673698"/>
            <a:ext cx="9990667" cy="2462530"/>
          </a:xfrm>
          <a:prstGeom prst="rect">
            <a:avLst/>
          </a:prstGeom>
        </p:spPr>
        <p:txBody>
          <a:bodyPr anchor="t" rtlCol="false" tIns="0" lIns="0" bIns="0" rIns="0">
            <a:spAutoFit/>
          </a:bodyPr>
          <a:lstStyle/>
          <a:p>
            <a:pPr algn="just">
              <a:lnSpc>
                <a:spcPts val="3920"/>
              </a:lnSpc>
            </a:pPr>
            <a:r>
              <a:rPr lang="en-US" sz="2800">
                <a:solidFill>
                  <a:srgbClr val="FFFFFF"/>
                </a:solidFill>
                <a:latin typeface="Canva Sans"/>
              </a:rPr>
              <a:t>The recruitment process begins </a:t>
            </a:r>
            <a:r>
              <a:rPr lang="en-US" sz="2800">
                <a:solidFill>
                  <a:srgbClr val="FFFFFF"/>
                </a:solidFill>
                <a:latin typeface="Canva Sans"/>
              </a:rPr>
              <a:t>with an analysis of organizationalroles by the HR department. Once the scope of employees has been determined, job descriptions can be created to define the roles of new positions being added to the organization.</a:t>
            </a:r>
          </a:p>
        </p:txBody>
      </p:sp>
      <p:sp>
        <p:nvSpPr>
          <p:cNvPr name="TextBox 9" id="9"/>
          <p:cNvSpPr txBox="true"/>
          <p:nvPr/>
        </p:nvSpPr>
        <p:spPr>
          <a:xfrm rot="0">
            <a:off x="1709179" y="695686"/>
            <a:ext cx="7753112" cy="1623682"/>
          </a:xfrm>
          <a:prstGeom prst="rect">
            <a:avLst/>
          </a:prstGeom>
        </p:spPr>
        <p:txBody>
          <a:bodyPr anchor="t" rtlCol="false" tIns="0" lIns="0" bIns="0" rIns="0">
            <a:spAutoFit/>
          </a:bodyPr>
          <a:lstStyle/>
          <a:p>
            <a:pPr algn="ctr">
              <a:lnSpc>
                <a:spcPts val="6580"/>
              </a:lnSpc>
            </a:pPr>
            <a:r>
              <a:rPr lang="en-US" sz="4700">
                <a:solidFill>
                  <a:srgbClr val="4BD1FB"/>
                </a:solidFill>
                <a:latin typeface="Canva Sans Bold"/>
              </a:rPr>
              <a:t>STAGE FOR RECRUITMENT</a:t>
            </a:r>
          </a:p>
          <a:p>
            <a:pPr algn="ctr">
              <a:lnSpc>
                <a:spcPts val="6580"/>
              </a:lnSpc>
            </a:pPr>
            <a:r>
              <a:rPr lang="en-US" sz="4700">
                <a:solidFill>
                  <a:srgbClr val="4BD1FB"/>
                </a:solidFill>
                <a:latin typeface="Canva Sans Bold"/>
              </a:rPr>
              <a:t> IN HUMAN RESOURCES</a:t>
            </a:r>
          </a:p>
        </p:txBody>
      </p:sp>
      <p:sp>
        <p:nvSpPr>
          <p:cNvPr name="TextBox 10" id="10"/>
          <p:cNvSpPr txBox="true"/>
          <p:nvPr/>
        </p:nvSpPr>
        <p:spPr>
          <a:xfrm rot="0">
            <a:off x="1205485" y="5364827"/>
            <a:ext cx="8760500" cy="1455406"/>
          </a:xfrm>
          <a:prstGeom prst="rect">
            <a:avLst/>
          </a:prstGeom>
        </p:spPr>
        <p:txBody>
          <a:bodyPr anchor="t" rtlCol="false" tIns="0" lIns="0" bIns="0" rIns="0">
            <a:spAutoFit/>
          </a:bodyPr>
          <a:lstStyle/>
          <a:p>
            <a:pPr algn="ctr">
              <a:lnSpc>
                <a:spcPts val="5880"/>
              </a:lnSpc>
            </a:pPr>
            <a:r>
              <a:rPr lang="en-US" sz="4200">
                <a:solidFill>
                  <a:srgbClr val="4BD1FB"/>
                </a:solidFill>
                <a:latin typeface="Canva Sans Bold"/>
              </a:rPr>
              <a:t>STAGE OF RECRUITMENT</a:t>
            </a:r>
          </a:p>
          <a:p>
            <a:pPr algn="ctr">
              <a:lnSpc>
                <a:spcPts val="5880"/>
              </a:lnSpc>
            </a:pPr>
            <a:r>
              <a:rPr lang="en-US" sz="4200">
                <a:solidFill>
                  <a:srgbClr val="4BD1FB"/>
                </a:solidFill>
                <a:latin typeface="Canva Sans Bold"/>
              </a:rPr>
              <a:t>PROCESS IN HUMAN RESOURCES</a:t>
            </a:r>
          </a:p>
        </p:txBody>
      </p:sp>
      <p:sp>
        <p:nvSpPr>
          <p:cNvPr name="Freeform 11" id="11"/>
          <p:cNvSpPr/>
          <p:nvPr/>
        </p:nvSpPr>
        <p:spPr>
          <a:xfrm flipH="false" flipV="false" rot="0">
            <a:off x="0" y="-1998733"/>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428430" y="7067884"/>
            <a:ext cx="7139226" cy="2223770"/>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a:rPr>
              <a:t>   • Job analysis</a:t>
            </a:r>
          </a:p>
          <a:p>
            <a:pPr algn="ctr">
              <a:lnSpc>
                <a:spcPts val="4480"/>
              </a:lnSpc>
            </a:pPr>
            <a:r>
              <a:rPr lang="en-US" sz="3200">
                <a:solidFill>
                  <a:srgbClr val="FFFFFF"/>
                </a:solidFill>
                <a:latin typeface="Canva Sans"/>
              </a:rPr>
              <a:t>•</a:t>
            </a:r>
            <a:r>
              <a:rPr lang="en-US" sz="3200">
                <a:solidFill>
                  <a:srgbClr val="FFFFFF"/>
                </a:solidFill>
                <a:latin typeface="Canva Sans"/>
              </a:rPr>
              <a:t>Advertising</a:t>
            </a:r>
          </a:p>
          <a:p>
            <a:pPr algn="ctr">
              <a:lnSpc>
                <a:spcPts val="4480"/>
              </a:lnSpc>
            </a:pPr>
            <a:r>
              <a:rPr lang="en-US" sz="3200">
                <a:solidFill>
                  <a:srgbClr val="FFFFFF"/>
                </a:solidFill>
                <a:latin typeface="Canva Sans"/>
              </a:rPr>
              <a:t>                        •</a:t>
            </a:r>
            <a:r>
              <a:rPr lang="en-US" sz="3200">
                <a:solidFill>
                  <a:srgbClr val="FFFFFF"/>
                </a:solidFill>
                <a:latin typeface="Canva Sans"/>
              </a:rPr>
              <a:t>Screening of applicants</a:t>
            </a:r>
          </a:p>
          <a:p>
            <a:pPr algn="ctr">
              <a:lnSpc>
                <a:spcPts val="4480"/>
              </a:lnSpc>
            </a:pPr>
            <a:r>
              <a:rPr lang="en-US" sz="3200">
                <a:solidFill>
                  <a:srgbClr val="FFFFFF"/>
                </a:solidFill>
                <a:latin typeface="Canva Sans"/>
              </a:rPr>
              <a:t> </a:t>
            </a:r>
            <a:r>
              <a:rPr lang="en-US" sz="3200">
                <a:solidFill>
                  <a:srgbClr val="FFFFFF"/>
                </a:solidFill>
                <a:latin typeface="Canva Sans"/>
              </a:rPr>
              <a:t>• Finalization</a:t>
            </a:r>
          </a:p>
        </p:txBody>
      </p:sp>
      <p:sp>
        <p:nvSpPr>
          <p:cNvPr name="Freeform 13" id="13"/>
          <p:cNvSpPr/>
          <p:nvPr/>
        </p:nvSpPr>
        <p:spPr>
          <a:xfrm flipH="false" flipV="false" rot="0">
            <a:off x="0" y="9087818"/>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flipV="true">
            <a:off x="630332" y="2319368"/>
            <a:ext cx="10061008" cy="23813"/>
          </a:xfrm>
          <a:prstGeom prst="line">
            <a:avLst/>
          </a:prstGeom>
          <a:ln cap="flat" w="47625">
            <a:solidFill>
              <a:srgbClr val="145DA0"/>
            </a:solidFill>
            <a:prstDash val="solid"/>
            <a:headEnd type="none" len="sm" w="sm"/>
            <a:tailEnd type="none" len="sm" w="sm"/>
          </a:ln>
        </p:spPr>
      </p:sp>
      <p:sp>
        <p:nvSpPr>
          <p:cNvPr name="AutoShape 15" id="15"/>
          <p:cNvSpPr/>
          <p:nvPr/>
        </p:nvSpPr>
        <p:spPr>
          <a:xfrm flipV="true">
            <a:off x="555231" y="5244727"/>
            <a:ext cx="10061008" cy="23812"/>
          </a:xfrm>
          <a:prstGeom prst="line">
            <a:avLst/>
          </a:prstGeom>
          <a:ln cap="flat" w="47625">
            <a:solidFill>
              <a:srgbClr val="145DA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40250" y="8893766"/>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0350" y="-1156168"/>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8754" y="2329355"/>
            <a:ext cx="8367360" cy="6564410"/>
          </a:xfrm>
          <a:custGeom>
            <a:avLst/>
            <a:gdLst/>
            <a:ahLst/>
            <a:cxnLst/>
            <a:rect r="r" b="b" t="t" l="l"/>
            <a:pathLst>
              <a:path h="6564410" w="8367360">
                <a:moveTo>
                  <a:pt x="0" y="0"/>
                </a:moveTo>
                <a:lnTo>
                  <a:pt x="8367360" y="0"/>
                </a:lnTo>
                <a:lnTo>
                  <a:pt x="8367360" y="6564411"/>
                </a:lnTo>
                <a:lnTo>
                  <a:pt x="0" y="6564411"/>
                </a:lnTo>
                <a:lnTo>
                  <a:pt x="0" y="0"/>
                </a:lnTo>
                <a:close/>
              </a:path>
            </a:pathLst>
          </a:custGeom>
          <a:blipFill>
            <a:blip r:embed="rId6"/>
            <a:stretch>
              <a:fillRect l="-18870" t="0" r="-11884" b="0"/>
            </a:stretch>
          </a:blipFill>
        </p:spPr>
      </p:sp>
      <p:sp>
        <p:nvSpPr>
          <p:cNvPr name="TextBox 7" id="7"/>
          <p:cNvSpPr txBox="true"/>
          <p:nvPr/>
        </p:nvSpPr>
        <p:spPr>
          <a:xfrm rot="0">
            <a:off x="3759577" y="1042955"/>
            <a:ext cx="9525714" cy="811530"/>
          </a:xfrm>
          <a:prstGeom prst="rect">
            <a:avLst/>
          </a:prstGeom>
        </p:spPr>
        <p:txBody>
          <a:bodyPr anchor="t" rtlCol="false" tIns="0" lIns="0" bIns="0" rIns="0">
            <a:spAutoFit/>
          </a:bodyPr>
          <a:lstStyle/>
          <a:p>
            <a:pPr algn="ctr">
              <a:lnSpc>
                <a:spcPts val="6720"/>
              </a:lnSpc>
            </a:pPr>
            <a:r>
              <a:rPr lang="en-US" sz="4800">
                <a:solidFill>
                  <a:srgbClr val="CFF4FF"/>
                </a:solidFill>
                <a:latin typeface="Canva Sans Bold"/>
              </a:rPr>
              <a:t>PROCESS OF HR RECRUITMENT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1190429" y="4413560"/>
            <a:ext cx="10434893" cy="1307479"/>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You!!</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488" y="8806845"/>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DAFvkOMi6Rg</dc:identifier>
  <dcterms:modified xsi:type="dcterms:W3CDTF">2011-08-01T06:04:30Z</dcterms:modified>
  <cp:revision>1</cp:revision>
  <dc:title>Blue Dark Professional Geometric Business Project Presentation </dc:title>
</cp:coreProperties>
</file>